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39"/>
  </p:notesMasterIdLst>
  <p:sldIdLst>
    <p:sldId id="298" r:id="rId3"/>
    <p:sldId id="256" r:id="rId4"/>
    <p:sldId id="259" r:id="rId5"/>
    <p:sldId id="258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7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8153" autoAdjust="0"/>
  </p:normalViewPr>
  <p:slideViewPr>
    <p:cSldViewPr>
      <p:cViewPr>
        <p:scale>
          <a:sx n="63" d="100"/>
          <a:sy n="63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DB36D55-69A0-4729-8C47-288FCFC5B8E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70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00" b="1" strike="noStrike">
                <a:solidFill>
                  <a:srgbClr val="000000"/>
                </a:solidFill>
                <a:latin typeface="+mn-lt"/>
                <a:ea typeface="+mn-ea"/>
              </a:rPr>
              <a:t>How We Got Our Slavic Bibles - Vyacheslav Gerasimchuk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This is opening slide for the lecture.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00" b="1" strike="noStrike" dirty="0">
                <a:solidFill>
                  <a:srgbClr val="000000"/>
                </a:solidFill>
                <a:latin typeface="+mn-lt"/>
                <a:ea typeface="+mn-ea"/>
              </a:rPr>
              <a:t>How We Got Our Slavic Bibles - </a:t>
            </a:r>
            <a:r>
              <a:rPr lang="en-US" sz="1200" b="1" strike="noStrike" dirty="0" err="1">
                <a:solidFill>
                  <a:srgbClr val="000000"/>
                </a:solidFill>
                <a:latin typeface="+mn-lt"/>
                <a:ea typeface="+mn-ea"/>
              </a:rPr>
              <a:t>Vyacheslav</a:t>
            </a:r>
            <a:r>
              <a:rPr lang="en-US" sz="1200" b="1" strike="noStrike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dirty="0" err="1" smtClean="0">
                <a:solidFill>
                  <a:srgbClr val="000000"/>
                </a:solidFill>
                <a:latin typeface="+mn-lt"/>
                <a:ea typeface="+mn-ea"/>
              </a:rPr>
              <a:t>Gerasimchuk</a:t>
            </a:r>
            <a:endParaRPr dirty="0"/>
          </a:p>
        </p:txBody>
      </p:sp>
      <p:sp>
        <p:nvSpPr>
          <p:cNvPr id="8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sonline.org/bibleconf2015en/" TargetMode="External"/><Relationship Id="rId2" Type="http://schemas.openxmlformats.org/officeDocument/2006/relationships/hyperlink" Target="http://www.ktsonline.org/bibleconf20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ea typeface="Microsoft YaHei" charset="-122"/>
              </a:rPr>
              <a:t>Эти </a:t>
            </a:r>
            <a:r>
              <a:rPr lang="ru-RU" sz="2400" dirty="0">
                <a:solidFill>
                  <a:prstClr val="black"/>
                </a:solidFill>
                <a:ea typeface="Microsoft YaHei" charset="-122"/>
              </a:rPr>
              <a:t>слайды - часть материалов конференции по библейской текстологии, которая прошла в Киевской богословской семинарии 13-14 марта 2015 г. Аудио этого доклада и другие материалы этой конференции доступны на сайте семинарии: </a:t>
            </a:r>
            <a:r>
              <a:rPr lang="en-US" sz="2400" dirty="0">
                <a:solidFill>
                  <a:prstClr val="black"/>
                </a:solidFill>
                <a:ea typeface="Microsoft YaHei" charset="-122"/>
                <a:hlinkClick r:id="rId2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ea typeface="Microsoft YaHei" charset="-122"/>
                <a:hlinkClick r:id="rId2"/>
              </a:rPr>
              <a:t>www.ktsonline.org/bibleconf2015/</a:t>
            </a:r>
            <a:endParaRPr lang="en-US" sz="2400" dirty="0" smtClean="0">
              <a:solidFill>
                <a:prstClr val="black"/>
              </a:solidFill>
              <a:ea typeface="Microsoft YaHei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ea typeface="Microsoft YaHei" charset="-122"/>
              </a:rPr>
              <a:t/>
            </a:r>
            <a:br>
              <a:rPr lang="ru-RU" sz="2400" dirty="0">
                <a:solidFill>
                  <a:prstClr val="black"/>
                </a:solidFill>
                <a:ea typeface="Microsoft YaHei" charset="-122"/>
              </a:rPr>
            </a:br>
            <a:r>
              <a:rPr lang="en-US" sz="2400" dirty="0">
                <a:solidFill>
                  <a:prstClr val="black"/>
                </a:solidFill>
                <a:ea typeface="Microsoft YaHei" charset="-122"/>
              </a:rPr>
              <a:t>These slides are part of free resources of #BibleConf2015, the conference on Biblical </a:t>
            </a:r>
            <a:r>
              <a:rPr lang="en-US" sz="2400" dirty="0" err="1">
                <a:solidFill>
                  <a:prstClr val="black"/>
                </a:solidFill>
                <a:ea typeface="Microsoft YaHei" charset="-122"/>
              </a:rPr>
              <a:t>Textology</a:t>
            </a:r>
            <a:r>
              <a:rPr lang="en-US" sz="2400" dirty="0">
                <a:solidFill>
                  <a:prstClr val="black"/>
                </a:solidFill>
                <a:ea typeface="Microsoft YaHei" charset="-122"/>
              </a:rPr>
              <a:t>, which took place on March 13-14, 2015 at Kyiv Theological Seminary. You can access audio of the session, that complements these slides, as well as other materials on KTS website: </a:t>
            </a:r>
            <a:r>
              <a:rPr lang="en-US" sz="2400" dirty="0">
                <a:solidFill>
                  <a:prstClr val="black"/>
                </a:solidFill>
                <a:ea typeface="Microsoft YaHei" charset="-122"/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ea typeface="Microsoft YaHei" charset="-122"/>
                <a:hlinkClick r:id="rId3"/>
              </a:rPr>
              <a:t>www.ktsonline.org/bibleconf2015en/</a:t>
            </a:r>
            <a:endParaRPr lang="en-US" sz="2400" dirty="0" smtClean="0">
              <a:solidFill>
                <a:prstClr val="black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3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pPr algn="ctr"/>
            <a:r>
              <a:rPr lang="ru-RU" sz="2800" b="1" dirty="0" smtClean="0"/>
              <a:t>Переводы отдельных книг Библии на церковнославянский язык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124744"/>
            <a:ext cx="8229240" cy="3977280"/>
          </a:xfrm>
        </p:spPr>
        <p:txBody>
          <a:bodyPr/>
          <a:lstStyle/>
          <a:p>
            <a:r>
              <a:rPr lang="ru-RU" sz="2600" dirty="0"/>
              <a:t>«Славянские библейские тексты в рукописную эпоху своего существования были представлены в трех главных разновидностях: </a:t>
            </a:r>
            <a:r>
              <a:rPr lang="ru-RU" sz="2600" i="1" dirty="0"/>
              <a:t>служебной, четьей и толковой</a:t>
            </a:r>
            <a:r>
              <a:rPr lang="ru-RU" sz="2600" dirty="0"/>
              <a:t>. Каждая из них имела собственное функциональное назначение, а также особый состав, особые качества текста и собственную историю</a:t>
            </a:r>
            <a:r>
              <a:rPr lang="ru-RU" sz="2600" dirty="0" smtClean="0"/>
              <a:t>». </a:t>
            </a:r>
            <a:r>
              <a:rPr lang="ru-RU" sz="2600" dirty="0"/>
              <a:t>А.А. Алексеев, </a:t>
            </a:r>
            <a:r>
              <a:rPr lang="ru-RU" sz="2600" i="1" dirty="0"/>
              <a:t>Текстология Славянской Библии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7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23528" y="764704"/>
            <a:ext cx="8579296" cy="4097016"/>
          </a:xfrm>
        </p:spPr>
        <p:txBody>
          <a:bodyPr/>
          <a:lstStyle/>
          <a:p>
            <a:r>
              <a:rPr lang="ru-RU" sz="3600" b="1" dirty="0" smtClean="0"/>
              <a:t>Золотой </a:t>
            </a:r>
            <a:r>
              <a:rPr lang="ru-RU" sz="3600" b="1" dirty="0"/>
              <a:t>век: </a:t>
            </a:r>
            <a:r>
              <a:rPr lang="ru-RU" sz="3600" b="1" dirty="0" err="1"/>
              <a:t>Геннадиевская</a:t>
            </a:r>
            <a:r>
              <a:rPr lang="ru-RU" sz="3600" b="1" dirty="0"/>
              <a:t> Библия (1499) и Острожская Библия (1581)</a:t>
            </a:r>
          </a:p>
        </p:txBody>
      </p:sp>
    </p:spTree>
    <p:extLst>
      <p:ext uri="{BB962C8B-B14F-4D97-AF65-F5344CB8AC3E}">
        <p14:creationId xmlns:p14="http://schemas.microsoft.com/office/powerpoint/2010/main" val="4106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err="1" smtClean="0"/>
              <a:t>Геннадиевская</a:t>
            </a:r>
            <a:r>
              <a:rPr lang="ru-RU" sz="2800" b="1" dirty="0" smtClean="0"/>
              <a:t> Библия (1499)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wnloads\Геннадиевская Библия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72208"/>
            <a:ext cx="27523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Геннадиевская Библия. Печать с именами писцов, участвовавших в написании кодекс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400"/>
            <a:ext cx="34472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err="1" smtClean="0"/>
              <a:t>Геннадиевская</a:t>
            </a:r>
            <a:r>
              <a:rPr lang="ru-RU" sz="2800" b="1" dirty="0" smtClean="0"/>
              <a:t> Библия (1499)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Основу </a:t>
            </a:r>
            <a:r>
              <a:rPr lang="ru-RU" sz="2600" dirty="0" err="1" smtClean="0"/>
              <a:t>Геннадиевской</a:t>
            </a:r>
            <a:r>
              <a:rPr lang="ru-RU" sz="2600" dirty="0" smtClean="0"/>
              <a:t> Библии «составили </a:t>
            </a:r>
            <a:r>
              <a:rPr lang="ru-RU" sz="2600" dirty="0"/>
              <a:t>богослужебные, четьи, толковые списки, представлявшие переводы различного происхождения: </a:t>
            </a:r>
            <a:r>
              <a:rPr lang="ru-RU" sz="2600" dirty="0" err="1"/>
              <a:t>кирилломефодиевские</a:t>
            </a:r>
            <a:r>
              <a:rPr lang="ru-RU" sz="2600" dirty="0"/>
              <a:t> и мефодиевские, болгарские, русские» (Борис Тихомиров, «Метаморфозы Славянской Библии»). </a:t>
            </a:r>
          </a:p>
        </p:txBody>
      </p:sp>
    </p:spTree>
    <p:extLst>
      <p:ext uri="{BB962C8B-B14F-4D97-AF65-F5344CB8AC3E}">
        <p14:creationId xmlns:p14="http://schemas.microsoft.com/office/powerpoint/2010/main" val="27684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err="1" smtClean="0"/>
              <a:t>Геннадиевская</a:t>
            </a:r>
            <a:r>
              <a:rPr lang="ru-RU" sz="2800" b="1" dirty="0" smtClean="0"/>
              <a:t> Библия (1499)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Некоторые ветхозаветные книги пришлось переводить с Вульгаты </a:t>
            </a:r>
            <a:r>
              <a:rPr lang="ru-RU" sz="2600" dirty="0" smtClean="0"/>
              <a:t>из-за их отсутствия </a:t>
            </a:r>
            <a:r>
              <a:rPr lang="ru-RU" sz="2600" dirty="0"/>
              <a:t>в церковнославянском переводе (1 и 2 Паралипоменон, 1, 2 и 3 Ездры, </a:t>
            </a:r>
            <a:r>
              <a:rPr lang="ru-RU" sz="2600" dirty="0" err="1"/>
              <a:t>Неемии</a:t>
            </a:r>
            <a:r>
              <a:rPr lang="ru-RU" sz="2600" dirty="0"/>
              <a:t>, </a:t>
            </a:r>
            <a:r>
              <a:rPr lang="ru-RU" sz="2600" dirty="0" err="1"/>
              <a:t>Товита</a:t>
            </a:r>
            <a:r>
              <a:rPr lang="ru-RU" sz="2600" dirty="0"/>
              <a:t>, </a:t>
            </a:r>
            <a:r>
              <a:rPr lang="ru-RU" sz="2600" dirty="0" err="1"/>
              <a:t>Иудифи</a:t>
            </a:r>
            <a:r>
              <a:rPr lang="ru-RU" sz="2600" dirty="0"/>
              <a:t>, Премудрости Соломона, Иеремии (гл. 1-25; 46-51), </a:t>
            </a:r>
            <a:r>
              <a:rPr lang="ru-RU" sz="2600" dirty="0" err="1"/>
              <a:t>Иезекииля</a:t>
            </a:r>
            <a:r>
              <a:rPr lang="ru-RU" sz="2600" dirty="0"/>
              <a:t> (гл. 45-46), 1 и 2 Маккавейские).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23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949" y="116632"/>
            <a:ext cx="393738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err="1" smtClean="0"/>
              <a:t>Геннадиевская</a:t>
            </a:r>
            <a:r>
              <a:rPr lang="ru-RU" sz="2800" b="1" dirty="0" smtClean="0"/>
              <a:t> Библия (1499)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95536" y="177281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Начиная с </a:t>
            </a:r>
            <a:r>
              <a:rPr lang="ru-RU" sz="2600" dirty="0" err="1" smtClean="0"/>
              <a:t>Геннадиевской</a:t>
            </a:r>
            <a:r>
              <a:rPr lang="ru-RU" sz="2600" dirty="0" smtClean="0"/>
              <a:t> Библии, </a:t>
            </a:r>
            <a:r>
              <a:rPr lang="ru-RU" sz="2600" dirty="0"/>
              <a:t>в дальнейшем последующие издания как славянской, так и русской Библии будут характеризоваться текстовой эклектикой. В ГБ эта эклектика выражалась в «своеобразном синтезе западной и восточной библейских традиций». В дальнейшем больший вес будет приобретать Септуагинта, но эклектичный характер последующих переводов сохранится.    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257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960"/>
            <a:ext cx="8229240" cy="1144800"/>
          </a:xfrm>
        </p:spPr>
        <p:txBody>
          <a:bodyPr/>
          <a:lstStyle/>
          <a:p>
            <a:pPr algn="ctr"/>
            <a:r>
              <a:rPr lang="ru-RU" sz="2800" b="1" dirty="0"/>
              <a:t>Острожская Библия (1581)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ownloads\Острожская Библия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960"/>
            <a:ext cx="8229240" cy="1144800"/>
          </a:xfrm>
        </p:spPr>
        <p:txBody>
          <a:bodyPr/>
          <a:lstStyle/>
          <a:p>
            <a:pPr algn="ctr"/>
            <a:r>
              <a:rPr lang="ru-RU" sz="2800" b="1" dirty="0"/>
              <a:t>Острожская Библия (1581)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67544" y="1772816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В процессе работы над изданием Острожской Библии были произведены </a:t>
            </a:r>
            <a:r>
              <a:rPr lang="ru-RU" sz="2600" dirty="0"/>
              <a:t>некоторые исправления по греческому тексту и Вульгате (</a:t>
            </a:r>
            <a:r>
              <a:rPr lang="ru-RU" sz="2600" dirty="0" err="1"/>
              <a:t>Товит</a:t>
            </a:r>
            <a:r>
              <a:rPr lang="ru-RU" sz="2600" dirty="0"/>
              <a:t>, Юдифь, 3 </a:t>
            </a:r>
            <a:r>
              <a:rPr lang="ru-RU" sz="2600" dirty="0" err="1"/>
              <a:t>Едры</a:t>
            </a:r>
            <a:r>
              <a:rPr lang="ru-RU" sz="2600" dirty="0"/>
              <a:t>), но они не носили всеобъемлющего характера. </a:t>
            </a:r>
            <a:endParaRPr lang="ru-RU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К характеристикам, отличавшим ОБ от ГБ, следует отнести включение в Острожскую </a:t>
            </a:r>
            <a:r>
              <a:rPr lang="ru-RU" sz="2800" dirty="0" smtClean="0"/>
              <a:t>3-ей Маккавейской</a:t>
            </a:r>
            <a:r>
              <a:rPr lang="ru-RU" sz="2800" dirty="0"/>
              <a:t>, которая отсутствовала в </a:t>
            </a:r>
            <a:r>
              <a:rPr lang="ru-RU" sz="2800" dirty="0" err="1"/>
              <a:t>Геннадиевской</a:t>
            </a:r>
            <a:r>
              <a:rPr lang="ru-RU" sz="2800" dirty="0"/>
              <a:t> Библии. </a:t>
            </a:r>
            <a:endParaRPr lang="ru-RU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244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7752"/>
          </a:xfrm>
        </p:spPr>
        <p:txBody>
          <a:bodyPr/>
          <a:lstStyle/>
          <a:p>
            <a:pPr algn="ctr"/>
            <a:r>
              <a:rPr lang="ru-RU" sz="2700" b="1" dirty="0" smtClean="0"/>
              <a:t>Перевод Острожской Библии на украинский язык, выполненный Рафаилом </a:t>
            </a:r>
            <a:r>
              <a:rPr lang="ru-RU" sz="2700" b="1" dirty="0" err="1" smtClean="0"/>
              <a:t>Турконяком</a:t>
            </a:r>
            <a:endParaRPr lang="ru-RU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Downloads\Рафаил (Роман) Турконя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144" y="1397692"/>
            <a:ext cx="5959176" cy="46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72" y="0"/>
            <a:ext cx="8229240" cy="1144800"/>
          </a:xfrm>
        </p:spPr>
        <p:txBody>
          <a:bodyPr/>
          <a:lstStyle/>
          <a:p>
            <a:pPr algn="ctr"/>
            <a:r>
              <a:rPr lang="ru-RU" sz="2800" b="1" dirty="0"/>
              <a:t>Елизаветинская </a:t>
            </a:r>
            <a:r>
              <a:rPr lang="ru-RU" sz="2800" b="1" dirty="0" smtClean="0"/>
              <a:t>Библия (1751)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ownloads\Елизаветинская Библи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20651"/>
            <a:ext cx="3024336" cy="48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72" y="0"/>
            <a:ext cx="8229240" cy="1144800"/>
          </a:xfrm>
        </p:spPr>
        <p:txBody>
          <a:bodyPr/>
          <a:lstStyle/>
          <a:p>
            <a:pPr algn="ctr"/>
            <a:r>
              <a:rPr lang="ru-RU" sz="2800" b="1" dirty="0"/>
              <a:t>Елизаветинская </a:t>
            </a:r>
            <a:r>
              <a:rPr lang="ru-RU" sz="2800" b="1" dirty="0" smtClean="0"/>
              <a:t>Библия (1751)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83568" y="1556792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При работе над Елизаветинской Библией был </a:t>
            </a:r>
            <a:r>
              <a:rPr lang="ru-RU" sz="2600" dirty="0"/>
              <a:t>принят «следующий принцип редактирования: </a:t>
            </a:r>
            <a:r>
              <a:rPr lang="ru-RU" sz="2600" i="1" dirty="0"/>
              <a:t>при расхождении греческих источников предпочтение отдавали чтению, присутствующему в большинстве греческих текстов; исходный вариант Первопечатной [т.е. Острожской] не меняли при его подтверждении хотя бы одним греческим источником</a:t>
            </a:r>
            <a:r>
              <a:rPr lang="ru-RU" sz="2600" dirty="0" smtClean="0"/>
              <a:t>». </a:t>
            </a:r>
          </a:p>
          <a:p>
            <a:r>
              <a:rPr lang="ru-RU" sz="2600" dirty="0" smtClean="0"/>
              <a:t>Борис </a:t>
            </a:r>
            <a:r>
              <a:rPr lang="ru-RU" sz="2600" dirty="0"/>
              <a:t>Тихомиров, «Метаморфозы Славянской Библии</a:t>
            </a:r>
            <a:r>
              <a:rPr lang="ru-RU" sz="2600" dirty="0" smtClean="0"/>
              <a:t>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49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251520" y="1484784"/>
            <a:ext cx="8640960" cy="3953000"/>
          </a:xfrm>
        </p:spPr>
        <p:txBody>
          <a:bodyPr/>
          <a:lstStyle/>
          <a:p>
            <a:pPr algn="ctr"/>
            <a:r>
              <a:rPr lang="ru-RU" sz="3600" b="1" dirty="0"/>
              <a:t>Переводы Библии на народные языки (староукраинский и старобелорусский)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Переводы Библии на народные языки (староукраинский и старобелорусский</a:t>
            </a:r>
            <a:r>
              <a:rPr lang="ru-RU" sz="2800" b="1" dirty="0" smtClean="0"/>
              <a:t>)</a:t>
            </a:r>
            <a:br>
              <a:rPr lang="ru-RU" sz="28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                               Библия Франциска Скорины (1517)                  </a:t>
            </a:r>
            <a:endParaRPr lang="ru-RU" dirty="0"/>
          </a:p>
        </p:txBody>
      </p:sp>
      <p:pic>
        <p:nvPicPr>
          <p:cNvPr id="6146" name="Picture 2" descr="D:\Downloads\Библия Скорин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240360" cy="47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240" cy="1144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124744"/>
            <a:ext cx="8229240" cy="3977280"/>
          </a:xfrm>
        </p:spPr>
        <p:txBody>
          <a:bodyPr/>
          <a:lstStyle/>
          <a:p>
            <a:pPr algn="ctr"/>
            <a:r>
              <a:rPr lang="ru-RU" sz="3600" b="1" dirty="0"/>
              <a:t>Краткая история переводов Библии на украинский язык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Краткая история переводов Библии на украинский язык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Перевод Пантелеймона Кулиша (1903).</a:t>
            </a:r>
          </a:p>
          <a:p>
            <a:endParaRPr lang="ru-RU" dirty="0"/>
          </a:p>
        </p:txBody>
      </p:sp>
      <p:pic>
        <p:nvPicPr>
          <p:cNvPr id="7170" name="Picture 2" descr="D:\Downloads\Пантелеймон Кулиш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447988"/>
            <a:ext cx="3096344" cy="45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Краткая история переводов Библии на украинский язык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8194" name="Picture 2" descr="D:\Downloads\Иван Огиен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97" y="1359556"/>
            <a:ext cx="2766376" cy="43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3141070"/>
            <a:ext cx="352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Перевод </a:t>
            </a:r>
            <a:r>
              <a:rPr lang="ru-RU" dirty="0"/>
              <a:t>Ивана </a:t>
            </a:r>
            <a:r>
              <a:rPr lang="ru-RU" dirty="0" smtClean="0"/>
              <a:t>Огиенко (1962)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556792"/>
            <a:ext cx="8229240" cy="3977280"/>
          </a:xfrm>
        </p:spPr>
        <p:txBody>
          <a:bodyPr/>
          <a:lstStyle/>
          <a:p>
            <a:pPr algn="ctr"/>
            <a:r>
              <a:rPr lang="ru-RU" sz="3600" b="1" dirty="0"/>
              <a:t>Синодальный перевод: предыстория и текстологическая основа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1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+mn-lt"/>
              </a:rPr>
              <a:t>В России процесс перевода Библии на русский язык был очень продолжительным и трудным. Основной трудностью выступал особый статус церковнославянского языка, который к 16 веку стал почитаться сакральным, обладающий неповторимой мистической аурой. </a:t>
            </a:r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+mn-lt"/>
              </a:rPr>
              <a:t>Синодальный перевод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Синодальный перевод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1488" y="1124744"/>
            <a:ext cx="8280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 </a:t>
            </a:r>
            <a:r>
              <a:rPr lang="ru-RU" sz="2400" dirty="0"/>
              <a:t>«Для канонических книг Ветхого завета за основу берется МТ, а Септуагинта используется для уточнения, дополнения и иногда- в качестве оригинального текста даже там, где МТ в исправлении и дополнении не нуждается. Текст славянского перевода принимался дополнительного свидетельства о </a:t>
            </a:r>
            <a:r>
              <a:rPr lang="ru-RU" sz="2400" dirty="0" err="1"/>
              <a:t>Септуагинте</a:t>
            </a:r>
            <a:r>
              <a:rPr lang="ru-RU" sz="2400" dirty="0"/>
              <a:t>… Эпизодически использовались и другие древние переводы. Что касается книг, не вошедших в иудейский канон и не сохранившихся на еврейском языке (или написанных самого начала не по-еврейски), их, естественно, пришлось переводить с </a:t>
            </a:r>
            <a:r>
              <a:rPr lang="ru-RU" sz="2400" dirty="0" err="1"/>
              <a:t>Септуагинты</a:t>
            </a:r>
            <a:r>
              <a:rPr lang="ru-RU" sz="2400" dirty="0"/>
              <a:t> или даже Вульгаты (как третью книгу Ездры</a:t>
            </a:r>
            <a:r>
              <a:rPr lang="ru-RU" sz="2400" dirty="0" smtClean="0"/>
              <a:t>)». </a:t>
            </a:r>
            <a:r>
              <a:rPr lang="ru-RU" sz="2400" dirty="0"/>
              <a:t>(Десницкий, </a:t>
            </a:r>
            <a:r>
              <a:rPr lang="ru-RU" sz="2400" i="1" dirty="0"/>
              <a:t>Писания – предание – современность</a:t>
            </a:r>
            <a:r>
              <a:rPr lang="ru-RU" sz="2400" dirty="0"/>
              <a:t>, с. 61-62). </a:t>
            </a:r>
          </a:p>
        </p:txBody>
      </p:sp>
    </p:spTree>
    <p:extLst>
      <p:ext uri="{BB962C8B-B14F-4D97-AF65-F5344CB8AC3E}">
        <p14:creationId xmlns:p14="http://schemas.microsoft.com/office/powerpoint/2010/main" val="6808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09" y="188640"/>
            <a:ext cx="4149946" cy="583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0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Синодальный перевод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1488" y="1124744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 </a:t>
            </a:r>
            <a:endParaRPr lang="ru-RU" sz="2400" dirty="0"/>
          </a:p>
        </p:txBody>
      </p:sp>
      <p:pic>
        <p:nvPicPr>
          <p:cNvPr id="9219" name="Picture 3" descr="D:\Downloads\Филарет Дрозд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47" y="1353813"/>
            <a:ext cx="34265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952" y="3244334"/>
            <a:ext cx="355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Митрополит Филарет Дроздов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Синодальный перевод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1488" y="1124744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 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4355976" y="3244333"/>
            <a:ext cx="318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Герасим Петрович Павский</a:t>
            </a:r>
            <a:endParaRPr lang="ru-RU" dirty="0"/>
          </a:p>
        </p:txBody>
      </p:sp>
      <p:pic>
        <p:nvPicPr>
          <p:cNvPr id="10242" name="Picture 2" descr="D:\Downloads\Gerasim_Pavsk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80" y="1287694"/>
            <a:ext cx="3508340" cy="46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Синодальный перевод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1488" y="1124744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 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4355976" y="3244333"/>
            <a:ext cx="239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Макарий</a:t>
            </a:r>
            <a:r>
              <a:rPr lang="ru-RU" dirty="0" smtClean="0"/>
              <a:t> (Глухарев)</a:t>
            </a:r>
            <a:endParaRPr lang="ru-RU" dirty="0"/>
          </a:p>
        </p:txBody>
      </p:sp>
      <p:pic>
        <p:nvPicPr>
          <p:cNvPr id="11266" name="Picture 2" descr="D:\Downloads\Макарий Глухаре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25293"/>
            <a:ext cx="3600400" cy="48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Синодальный перевод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sz="260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1488" y="1124744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 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4355976" y="324433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51520" y="1268761"/>
            <a:ext cx="828092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300" dirty="0" smtClean="0"/>
              <a:t>Сначала переводился </a:t>
            </a:r>
            <a:r>
              <a:rPr lang="ru-RU" sz="2300" dirty="0"/>
              <a:t>Новый </a:t>
            </a:r>
            <a:r>
              <a:rPr lang="ru-RU" sz="2300" dirty="0" smtClean="0"/>
              <a:t>Завет. </a:t>
            </a:r>
            <a:r>
              <a:rPr lang="ru-RU" sz="2300" dirty="0"/>
              <a:t>за основу были взяты греческие и славянские издания. В работе принимали участие все четыре духовных академии Российской империи. Каждая из этих академий перевела одно евангелие: Петербургская – от Матфея, Московская – от Марка, Казанская – от Луки, Киевская – от Иоанна.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 smtClean="0"/>
              <a:t>Весь </a:t>
            </a:r>
            <a:r>
              <a:rPr lang="ru-RU" sz="2300" dirty="0"/>
              <a:t>Новый </a:t>
            </a:r>
            <a:r>
              <a:rPr lang="ru-RU" sz="2300" dirty="0" smtClean="0"/>
              <a:t>Завет </a:t>
            </a:r>
            <a:r>
              <a:rPr lang="ru-RU" sz="2300" dirty="0"/>
              <a:t>был издан в 1863 году. Что касается Ветхого завета, то специальная комиссия </a:t>
            </a:r>
            <a:r>
              <a:rPr lang="ru-RU" sz="2300" dirty="0" smtClean="0"/>
              <a:t>в </a:t>
            </a:r>
            <a:r>
              <a:rPr lang="ru-RU" sz="2300" dirty="0"/>
              <a:t>основном базировалась в переводе на МТ, но при этом </a:t>
            </a:r>
            <a:r>
              <a:rPr lang="ru-RU" sz="2300" dirty="0" smtClean="0"/>
              <a:t>учитывала </a:t>
            </a:r>
            <a:r>
              <a:rPr lang="ru-RU" sz="2300" dirty="0"/>
              <a:t>и </a:t>
            </a:r>
            <a:r>
              <a:rPr lang="ru-RU" sz="2300" dirty="0" err="1"/>
              <a:t>Септуагинту</a:t>
            </a:r>
            <a:r>
              <a:rPr lang="ru-RU" sz="2300" dirty="0"/>
              <a:t>, и церковнославянский перевод</a:t>
            </a:r>
            <a:r>
              <a:rPr lang="ru-RU" sz="23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Полный перевод </a:t>
            </a:r>
            <a:r>
              <a:rPr lang="ru-RU" sz="2400" dirty="0" smtClean="0"/>
              <a:t>Библии был </a:t>
            </a:r>
            <a:r>
              <a:rPr lang="ru-RU" sz="2400" dirty="0"/>
              <a:t>издан почти 20 лет после начала проекта  -  в 1876 </a:t>
            </a:r>
            <a:r>
              <a:rPr lang="ru-RU" sz="2400" dirty="0" smtClean="0"/>
              <a:t>году.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422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052736"/>
            <a:ext cx="8229240" cy="3977280"/>
          </a:xfrm>
        </p:spPr>
        <p:txBody>
          <a:bodyPr/>
          <a:lstStyle/>
          <a:p>
            <a:pPr algn="ctr"/>
            <a:r>
              <a:rPr lang="ru-RU" sz="3600" b="1" dirty="0" smtClean="0"/>
              <a:t>Новые </a:t>
            </a:r>
            <a:r>
              <a:rPr lang="ru-RU" sz="3600" b="1" dirty="0"/>
              <a:t>русские переводы Библии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4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n-lt"/>
              </a:rPr>
              <a:t>Крупнейший специалист по славянскому библейскому переводу Иван Евсеевич Евсеев писал в 1916 г., что язык Синодального перевода «тяжелый, устарелый, искусственно сближенный со славянским, отстал от общелитературного развития… это язык еще допушкинской поры». </a:t>
            </a:r>
            <a:endParaRPr lang="ru-RU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Новые русские переводы Библии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1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2136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Задачи славянской библейской текстологии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6112" y="1484784"/>
            <a:ext cx="8928992" cy="4713387"/>
          </a:xfrm>
          <a:prstGeom prst="rect">
            <a:avLst/>
          </a:prstGeom>
        </p:spPr>
        <p:txBody>
          <a:bodyPr/>
          <a:lstStyle/>
          <a:p>
            <a:r>
              <a:rPr lang="en-GB" sz="2500" dirty="0" smtClean="0"/>
              <a:t>1) </a:t>
            </a:r>
            <a:r>
              <a:rPr lang="ru-RU" sz="2500" dirty="0" smtClean="0"/>
              <a:t>изучение </a:t>
            </a:r>
            <a:r>
              <a:rPr lang="ru-RU" sz="2500" dirty="0"/>
              <a:t>истории библейских текстов у славян, включающее в себя </a:t>
            </a:r>
            <a:r>
              <a:rPr lang="ru-RU" sz="2500" i="1" dirty="0"/>
              <a:t>установление древнеславянского архетипа и греческого оригинала каждого текста, определение отношения к Вульгате, определение авторства переводов и их качества, установление истории каждого текста в отдельности</a:t>
            </a:r>
            <a:r>
              <a:rPr lang="ru-RU" sz="2500" dirty="0"/>
              <a:t>; </a:t>
            </a:r>
            <a:endParaRPr lang="en-GB" sz="2500" dirty="0" smtClean="0"/>
          </a:p>
          <a:p>
            <a:r>
              <a:rPr lang="ru-RU" sz="2500" dirty="0" smtClean="0"/>
              <a:t>2</a:t>
            </a:r>
            <a:r>
              <a:rPr lang="ru-RU" sz="2500" dirty="0"/>
              <a:t>) сбор материалов по истории и лексикологии церковнославянского языка; </a:t>
            </a:r>
            <a:endParaRPr lang="en-GB" sz="2500" dirty="0" smtClean="0"/>
          </a:p>
          <a:p>
            <a:r>
              <a:rPr lang="ru-RU" sz="2500" dirty="0" smtClean="0"/>
              <a:t>3</a:t>
            </a:r>
            <a:r>
              <a:rPr lang="ru-RU" sz="2500" dirty="0"/>
              <a:t>) извлечение библейских цитат из памятников письменности, на основании которых можно в дальнейшем определить историю тех текстов, в состав которых включены эти </a:t>
            </a:r>
            <a:r>
              <a:rPr lang="ru-RU" sz="2500" dirty="0" smtClean="0"/>
              <a:t>цитаты</a:t>
            </a:r>
            <a:r>
              <a:rPr lang="en-GB" sz="2500" dirty="0" smtClean="0"/>
              <a:t> (</a:t>
            </a:r>
            <a:r>
              <a:rPr lang="ru-RU" sz="2500" dirty="0" smtClean="0"/>
              <a:t>А.В. Михайлов</a:t>
            </a:r>
            <a:r>
              <a:rPr lang="en-GB" sz="2500" dirty="0" smtClean="0"/>
              <a:t>)</a:t>
            </a:r>
            <a:r>
              <a:rPr lang="ru-RU" sz="2500" dirty="0" smtClean="0"/>
              <a:t>.</a:t>
            </a:r>
            <a:endParaRPr lang="ru-RU" sz="25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7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Переводческая </a:t>
            </a:r>
            <a:r>
              <a:rPr lang="ru-RU" sz="3600" b="1" dirty="0"/>
              <a:t>деятельность Кирилла и </a:t>
            </a:r>
            <a:r>
              <a:rPr lang="ru-RU" sz="3600" b="1" dirty="0" err="1"/>
              <a:t>Мефодия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01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4" y="116632"/>
            <a:ext cx="8784976" cy="1149416"/>
          </a:xfrm>
        </p:spPr>
        <p:txBody>
          <a:bodyPr/>
          <a:lstStyle/>
          <a:p>
            <a:pPr algn="ctr"/>
            <a:r>
              <a:rPr lang="ru-RU" sz="2800" b="1" dirty="0" smtClean="0"/>
              <a:t>Переводческая деятельность </a:t>
            </a:r>
            <a:br>
              <a:rPr lang="ru-RU" sz="2800" b="1" dirty="0" smtClean="0"/>
            </a:br>
            <a:r>
              <a:rPr lang="ru-RU" sz="2800" b="1" dirty="0" smtClean="0"/>
              <a:t>Кирилла и </a:t>
            </a:r>
            <a:r>
              <a:rPr lang="ru-RU" sz="2800" b="1" dirty="0" err="1" smtClean="0"/>
              <a:t>Мефодия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51520" y="1412776"/>
            <a:ext cx="8434920" cy="416902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sz="2800" dirty="0" smtClean="0"/>
              <a:t>Септуагинта – текст, с которого братья осуществляли перевод ветхозаветной части.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Переводчики преследовали </a:t>
            </a:r>
            <a:r>
              <a:rPr lang="ru-RU" sz="2800" dirty="0"/>
              <a:t>не столько богословско-литургическую, сколько </a:t>
            </a:r>
            <a:r>
              <a:rPr lang="ru-RU" sz="2800" dirty="0" err="1"/>
              <a:t>миссионерско</a:t>
            </a:r>
            <a:r>
              <a:rPr lang="ru-RU" sz="2800" dirty="0"/>
              <a:t>-просветительскую </a:t>
            </a:r>
            <a:r>
              <a:rPr lang="ru-RU" sz="2800" dirty="0" smtClean="0"/>
              <a:t>цель.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Состав книг: </a:t>
            </a:r>
            <a:r>
              <a:rPr lang="ru-RU" sz="2800" dirty="0" err="1"/>
              <a:t>Апракос</a:t>
            </a:r>
            <a:r>
              <a:rPr lang="ru-RU" sz="2800" dirty="0"/>
              <a:t>, </a:t>
            </a:r>
            <a:r>
              <a:rPr lang="ru-RU" sz="2800" dirty="0" smtClean="0"/>
              <a:t>Четвероевангелие (?), Апостол </a:t>
            </a:r>
            <a:r>
              <a:rPr lang="ru-RU" sz="2800" dirty="0"/>
              <a:t>(Деяния апостолов и апостольские послания), Псалтирь и </a:t>
            </a:r>
            <a:r>
              <a:rPr lang="ru-RU" sz="2800" dirty="0" err="1" smtClean="0"/>
              <a:t>Паремийник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08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84" y="4616"/>
            <a:ext cx="8229240" cy="1144800"/>
          </a:xfrm>
        </p:spPr>
        <p:txBody>
          <a:bodyPr/>
          <a:lstStyle/>
          <a:p>
            <a:pPr algn="ctr"/>
            <a:r>
              <a:rPr lang="ru-RU" sz="3200" dirty="0"/>
              <a:t>Остромирово Евангелие (1056 – 1057 гг.)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Остромирово Евангелие 1056-1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1052736"/>
            <a:ext cx="8229240" cy="3977280"/>
          </a:xfrm>
        </p:spPr>
        <p:txBody>
          <a:bodyPr/>
          <a:lstStyle/>
          <a:p>
            <a:pPr algn="ctr"/>
            <a:r>
              <a:rPr lang="ru-RU" sz="3600" b="1" dirty="0"/>
              <a:t>От частного к общему: переводы отдельных книг Библии на церковнославянский язык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pPr algn="ctr"/>
            <a:r>
              <a:rPr lang="ru-RU" sz="2800" b="1" dirty="0" smtClean="0"/>
              <a:t>Переводы отдельных книг Библии на церковнославянский язык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980728"/>
            <a:ext cx="8229240" cy="3977280"/>
          </a:xfrm>
        </p:spPr>
        <p:txBody>
          <a:bodyPr/>
          <a:lstStyle/>
          <a:p>
            <a:r>
              <a:rPr lang="ru-RU" sz="2600" dirty="0"/>
              <a:t>До появления полной Библии на церковнославянском языке на Руси переводились отдельные библейские книги. Эти книги (</a:t>
            </a:r>
            <a:r>
              <a:rPr lang="ru-RU" sz="2600" dirty="0" err="1"/>
              <a:t>Апракос</a:t>
            </a:r>
            <a:r>
              <a:rPr lang="ru-RU" sz="2600" dirty="0"/>
              <a:t>, Апостол, Псалтирь), хоть и содержали костяк библейского откровения, тем не менее были далеки от канонической полноты. </a:t>
            </a:r>
          </a:p>
        </p:txBody>
      </p:sp>
    </p:spTree>
    <p:extLst>
      <p:ext uri="{BB962C8B-B14F-4D97-AF65-F5344CB8AC3E}">
        <p14:creationId xmlns:p14="http://schemas.microsoft.com/office/powerpoint/2010/main" val="3076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Экран (4:3)</PresentationFormat>
  <Paragraphs>130</Paragraphs>
  <Slides>36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Задачи славянской библейской текстологии </vt:lpstr>
      <vt:lpstr>Презентация PowerPoint</vt:lpstr>
      <vt:lpstr>Переводческая деятельность  Кирилла и Мефодия </vt:lpstr>
      <vt:lpstr>Остромирово Евангелие (1056 – 1057 гг.) </vt:lpstr>
      <vt:lpstr>Презентация PowerPoint</vt:lpstr>
      <vt:lpstr>Переводы отдельных книг Библии на церковнославянский язык </vt:lpstr>
      <vt:lpstr>Переводы отдельных книг Библии на церковнославянский язык </vt:lpstr>
      <vt:lpstr>Презентация PowerPoint</vt:lpstr>
      <vt:lpstr>Геннадиевская Библия (1499)</vt:lpstr>
      <vt:lpstr>Геннадиевская Библия (1499)</vt:lpstr>
      <vt:lpstr>Геннадиевская Библия (1499)</vt:lpstr>
      <vt:lpstr>Презентация PowerPoint</vt:lpstr>
      <vt:lpstr>Геннадиевская Библия (1499)</vt:lpstr>
      <vt:lpstr>Острожская Библия (1581)</vt:lpstr>
      <vt:lpstr>Острожская Библия (1581)</vt:lpstr>
      <vt:lpstr>Перевод Острожской Библии на украинский язык, выполненный Рафаилом Турконяком</vt:lpstr>
      <vt:lpstr>Елизаветинская Библия (1751)</vt:lpstr>
      <vt:lpstr>Елизаветинская Библия (1751)</vt:lpstr>
      <vt:lpstr>Презентация PowerPoint</vt:lpstr>
      <vt:lpstr>Переводы Библии на народные языки (староукраинский и старобелорусский)  </vt:lpstr>
      <vt:lpstr>Презентация PowerPoint</vt:lpstr>
      <vt:lpstr>Краткая история переводов Библии на украинский язык </vt:lpstr>
      <vt:lpstr>Краткая история переводов Библии на украинский язык </vt:lpstr>
      <vt:lpstr>Презентация PowerPoint</vt:lpstr>
      <vt:lpstr>Синодальный перевод</vt:lpstr>
      <vt:lpstr>Синодальный перевод</vt:lpstr>
      <vt:lpstr>Синодальный перевод</vt:lpstr>
      <vt:lpstr>Синодальный перевод</vt:lpstr>
      <vt:lpstr>Синодальный перевод</vt:lpstr>
      <vt:lpstr>Синодальный перевод</vt:lpstr>
      <vt:lpstr>Презентация PowerPoint</vt:lpstr>
      <vt:lpstr>Новые русские переводы Библии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2015-03-18T12:34:44Z</dcterms:created>
  <dcterms:modified xsi:type="dcterms:W3CDTF">2015-03-18T13:17:56Z</dcterms:modified>
  <dc:language/>
</cp:coreProperties>
</file>